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0" r:id="rId3"/>
    <p:sldId id="260" r:id="rId4"/>
    <p:sldId id="282" r:id="rId5"/>
    <p:sldId id="279" r:id="rId6"/>
    <p:sldId id="290" r:id="rId7"/>
    <p:sldId id="281" r:id="rId8"/>
    <p:sldId id="284" r:id="rId9"/>
    <p:sldId id="285" r:id="rId10"/>
    <p:sldId id="266" r:id="rId11"/>
    <p:sldId id="287" r:id="rId12"/>
    <p:sldId id="288" r:id="rId13"/>
    <p:sldId id="289" r:id="rId14"/>
    <p:sldId id="278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Ермоцанова" initials="ТЕ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28C1-F420-40BB-B986-902AE66F5FD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81844-159D-4BF4-B3BB-AEF717240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0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6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6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903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8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3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1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A757-4A2A-4153-B070-E09F1D7310AE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VKochkurov@1cbit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ftware/FOR-A-WAREHOUSE/WH15MDLP/?s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31" y="1596044"/>
            <a:ext cx="8716298" cy="2651760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E50071"/>
                </a:solidFill>
              </a:rPr>
              <a:t>Mobile SMARTS: </a:t>
            </a:r>
            <a:r>
              <a:rPr lang="ru-RU" sz="5000" b="1" dirty="0">
                <a:solidFill>
                  <a:srgbClr val="E50071"/>
                </a:solidFill>
              </a:rPr>
              <a:t>Склад 15 с МДЛП</a:t>
            </a:r>
            <a:r>
              <a:rPr lang="ru-RU" sz="5000" dirty="0">
                <a:solidFill>
                  <a:srgbClr val="E50071"/>
                </a:solidFill>
              </a:rPr>
              <a:t/>
            </a:r>
            <a:br>
              <a:rPr lang="ru-RU" sz="5000" dirty="0">
                <a:solidFill>
                  <a:srgbClr val="E50071"/>
                </a:solidFill>
              </a:rPr>
            </a:br>
            <a:r>
              <a:rPr lang="ru-RU" sz="2000" dirty="0">
                <a:solidFill>
                  <a:srgbClr val="E50071"/>
                </a:solidFill>
              </a:rPr>
              <a:t>Отраслевой программный продукт для </a:t>
            </a:r>
            <a:r>
              <a:rPr lang="ru-RU" sz="2000" dirty="0">
                <a:solidFill>
                  <a:srgbClr val="E50071"/>
                </a:solidFill>
              </a:rPr>
              <a:t>автоматизации складских операций со встроенными функциями работы с маркированными лекарственными </a:t>
            </a:r>
            <a:r>
              <a:rPr lang="ru-RU" sz="2000" dirty="0" smtClean="0">
                <a:solidFill>
                  <a:srgbClr val="E50071"/>
                </a:solidFill>
              </a:rPr>
              <a:t>препаратами </a:t>
            </a:r>
            <a:r>
              <a:rPr lang="ru-RU" sz="2000" dirty="0">
                <a:solidFill>
                  <a:srgbClr val="E50071"/>
                </a:solidFill>
              </a:rPr>
              <a:t>при </a:t>
            </a:r>
            <a:r>
              <a:rPr lang="ru-RU" sz="2000" dirty="0">
                <a:solidFill>
                  <a:srgbClr val="E50071"/>
                </a:solidFill>
              </a:rPr>
              <a:t>помощи ТСД</a:t>
            </a:r>
            <a:r>
              <a:rPr lang="ru-RU" sz="5000" dirty="0">
                <a:solidFill>
                  <a:srgbClr val="E50071"/>
                </a:solidFill>
              </a:rPr>
              <a:t/>
            </a:r>
            <a:br>
              <a:rPr lang="ru-RU" sz="5000" dirty="0">
                <a:solidFill>
                  <a:srgbClr val="E50071"/>
                </a:solidFill>
              </a:rPr>
            </a:br>
            <a:endParaRPr lang="ru-RU" sz="5000" dirty="0">
              <a:solidFill>
                <a:srgbClr val="E5007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81" y="739053"/>
            <a:ext cx="7870940" cy="53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4320" y="596509"/>
            <a:ext cx="8614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50071"/>
                </a:solidFill>
              </a:rPr>
              <a:t>Лицензирование </a:t>
            </a:r>
            <a:r>
              <a:rPr lang="en-US" sz="2400" b="1" dirty="0">
                <a:solidFill>
                  <a:srgbClr val="E50071"/>
                </a:solidFill>
              </a:rPr>
              <a:t>«Mobile SMARTS: </a:t>
            </a:r>
            <a:r>
              <a:rPr lang="ru-RU" sz="2400" b="1" dirty="0" smtClean="0">
                <a:solidFill>
                  <a:srgbClr val="E50071"/>
                </a:solidFill>
              </a:rPr>
              <a:t>Склад 15 с МДЛП» </a:t>
            </a:r>
            <a:endParaRPr lang="ru-RU" sz="2400" b="1" dirty="0">
              <a:solidFill>
                <a:srgbClr val="E5007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7528" y="1119729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6706" y="3360592"/>
            <a:ext cx="21461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Б</a:t>
            </a:r>
            <a:r>
              <a:rPr lang="ru-RU" sz="1200" dirty="0" err="1"/>
              <a:t>атч</a:t>
            </a:r>
            <a:r>
              <a:rPr lang="ru-RU" sz="1200" dirty="0"/>
              <a:t> или </a:t>
            </a:r>
            <a:r>
              <a:rPr lang="en-US" sz="1200" dirty="0"/>
              <a:t>Wi-Fi </a:t>
            </a:r>
            <a:r>
              <a:rPr lang="ru-RU" sz="1200" dirty="0"/>
              <a:t>на выбор</a:t>
            </a:r>
          </a:p>
          <a:p>
            <a:r>
              <a:rPr lang="ru-RU" sz="1200" b="1" dirty="0" smtClean="0"/>
              <a:t>Можно </a:t>
            </a:r>
            <a:r>
              <a:rPr lang="ru-RU" sz="1200" b="1" dirty="0"/>
              <a:t>изменять существующие операции</a:t>
            </a:r>
          </a:p>
          <a:p>
            <a:r>
              <a:rPr lang="ru-RU" sz="1200" dirty="0"/>
              <a:t>Нет </a:t>
            </a:r>
            <a:r>
              <a:rPr lang="ru-RU" sz="1200" dirty="0" err="1"/>
              <a:t>онлайна</a:t>
            </a:r>
            <a:r>
              <a:rPr lang="ru-RU" sz="1200" dirty="0"/>
              <a:t> и </a:t>
            </a:r>
            <a:r>
              <a:rPr lang="ru-RU" sz="1200" dirty="0" smtClean="0"/>
              <a:t>авто-обмена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82538" y="3360592"/>
            <a:ext cx="2369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Батч</a:t>
            </a:r>
            <a:r>
              <a:rPr lang="ru-RU" sz="1200" dirty="0"/>
              <a:t>, </a:t>
            </a:r>
            <a:r>
              <a:rPr lang="ru-RU" sz="1200" dirty="0" err="1"/>
              <a:t>Wi-Fi</a:t>
            </a:r>
            <a:r>
              <a:rPr lang="ru-RU" sz="1200" dirty="0"/>
              <a:t> или </a:t>
            </a:r>
            <a:r>
              <a:rPr lang="ru-RU" sz="1200" b="1" dirty="0"/>
              <a:t>онлайн</a:t>
            </a:r>
            <a:r>
              <a:rPr lang="ru-RU" sz="1200" dirty="0"/>
              <a:t> на выбор</a:t>
            </a:r>
          </a:p>
          <a:p>
            <a:r>
              <a:rPr lang="ru-RU" sz="1200" b="1" dirty="0"/>
              <a:t>Полностью автоматический обмен</a:t>
            </a:r>
          </a:p>
          <a:p>
            <a:r>
              <a:rPr lang="ru-RU" sz="1200" b="1" dirty="0"/>
              <a:t>Можно добавлять свои </a:t>
            </a:r>
            <a:r>
              <a:rPr lang="ru-RU" sz="1200" b="1" dirty="0" smtClean="0"/>
              <a:t>операции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58742" y="3339672"/>
            <a:ext cx="22661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Все операции </a:t>
            </a:r>
            <a:r>
              <a:rPr lang="ru-RU" sz="1200" dirty="0" smtClean="0"/>
              <a:t>для производителя / оптового звена / медицинского центра / розничной аптеки</a:t>
            </a:r>
            <a:endParaRPr lang="ru-RU" sz="1200" dirty="0"/>
          </a:p>
          <a:p>
            <a:r>
              <a:rPr lang="ru-RU" sz="1200" b="1" dirty="0"/>
              <a:t>Коллективное выполнение </a:t>
            </a:r>
            <a:r>
              <a:rPr lang="ru-RU" sz="1200" b="1" dirty="0" smtClean="0"/>
              <a:t>операций</a:t>
            </a:r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20355"/>
              </p:ext>
            </p:extLst>
          </p:nvPr>
        </p:nvGraphicFramePr>
        <p:xfrm>
          <a:off x="599098" y="4606555"/>
          <a:ext cx="8290150" cy="1517224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3367259">
                  <a:extLst>
                    <a:ext uri="{9D8B030D-6E8A-4147-A177-3AD203B41FA5}">
                      <a16:colId xmlns:a16="http://schemas.microsoft.com/office/drawing/2014/main" val="6139591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1786993"/>
                    </a:ext>
                  </a:extLst>
                </a:gridCol>
                <a:gridCol w="1516615">
                  <a:extLst>
                    <a:ext uri="{9D8B030D-6E8A-4147-A177-3AD203B41FA5}">
                      <a16:colId xmlns:a16="http://schemas.microsoft.com/office/drawing/2014/main" val="1519556393"/>
                    </a:ext>
                  </a:extLst>
                </a:gridCol>
                <a:gridCol w="1670858">
                  <a:extLst>
                    <a:ext uri="{9D8B030D-6E8A-4147-A177-3AD203B41FA5}">
                      <a16:colId xmlns:a16="http://schemas.microsoft.com/office/drawing/2014/main" val="3149140451"/>
                    </a:ext>
                  </a:extLst>
                </a:gridCol>
                <a:gridCol w="1527138">
                  <a:extLst>
                    <a:ext uri="{9D8B030D-6E8A-4147-A177-3AD203B41FA5}">
                      <a16:colId xmlns:a16="http://schemas.microsoft.com/office/drawing/2014/main" val="2664353087"/>
                    </a:ext>
                  </a:extLst>
                </a:gridCol>
              </a:tblGrid>
              <a:tr h="511384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Функции  \  уровень лицензии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от 27 259 р.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45 779 р.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Полный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70 899 р.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950316"/>
                  </a:ext>
                </a:extLst>
              </a:tr>
              <a:tr h="26145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Возможность доработки логики работы программы к зависимости от уровня </a:t>
                      </a:r>
                      <a:r>
                        <a:rPr lang="ru-RU" sz="1100" b="1" dirty="0" smtClean="0"/>
                        <a:t>лицензии</a:t>
                      </a:r>
                      <a:endParaRPr lang="ru-RU" sz="11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749852"/>
                  </a:ext>
                </a:extLst>
              </a:tr>
              <a:tr h="348606">
                <a:tc>
                  <a:txBody>
                    <a:bodyPr/>
                    <a:lstStyle/>
                    <a:p>
                      <a:r>
                        <a:rPr lang="ru-RU" sz="1100" dirty="0"/>
                        <a:t>Возможность</a:t>
                      </a:r>
                      <a:r>
                        <a:rPr lang="ru-RU" sz="1100" baseline="0" dirty="0"/>
                        <a:t> доработок программы</a:t>
                      </a:r>
                      <a:endParaRPr lang="ru-RU" sz="11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DengXian" panose="03000509000000000000" pitchFamily="65" charset="-122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4234487"/>
                  </a:ext>
                </a:extLst>
              </a:tr>
              <a:tr h="348606">
                <a:tc>
                  <a:txBody>
                    <a:bodyPr/>
                    <a:lstStyle/>
                    <a:p>
                      <a:r>
                        <a:rPr lang="ru-RU" sz="1100" dirty="0"/>
                        <a:t>Возможность добавления своих операций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87533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06" y="1521285"/>
            <a:ext cx="1381352" cy="1851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905" y="1491724"/>
            <a:ext cx="1539876" cy="1854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234" y="1501948"/>
            <a:ext cx="1547432" cy="18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71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74320" y="596509"/>
            <a:ext cx="8614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50071"/>
                </a:solidFill>
              </a:rPr>
              <a:t>Реальный кейс по внедрению Склад 15 с МДЛП» оптовое звено, самостоятельная интеграция на Платформе 8.3 с 1С Управление Аптечной Сетью</a:t>
            </a:r>
            <a:endParaRPr lang="ru-RU" sz="2400" b="1" dirty="0">
              <a:solidFill>
                <a:srgbClr val="E5007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" y="1859768"/>
            <a:ext cx="8614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Основные бизнес-процессы:</a:t>
            </a:r>
          </a:p>
          <a:p>
            <a:pPr algn="just"/>
            <a:r>
              <a:rPr lang="ru-RU" sz="1600" dirty="0" smtClean="0"/>
              <a:t>1.	Уведомление о приемке ЛП – проверка кодов на ТСД. Уведомление выгружается на ТСД, в документ «Приход на склад», сканируются коды транспортных или потребительских упаковок, загружается назад в 1С, у отсканированных упаковок ставится статус «В наличии».</a:t>
            </a:r>
          </a:p>
          <a:p>
            <a:pPr algn="just"/>
            <a:r>
              <a:rPr lang="ru-RU" sz="1600" dirty="0" smtClean="0"/>
              <a:t>2.	Расформирование упаковок. На ТСД создается документ «Агрегация» с видом операции «</a:t>
            </a:r>
            <a:r>
              <a:rPr lang="ru-RU" sz="1600" dirty="0" err="1" smtClean="0"/>
              <a:t>Разагрегация</a:t>
            </a:r>
            <a:r>
              <a:rPr lang="ru-RU" sz="1600" dirty="0" smtClean="0"/>
              <a:t>», сканируются коды транспортных упаковок, документ загружается в 1С, создается документ Уведомление об агрегировании и трансформации упаковок.</a:t>
            </a:r>
          </a:p>
          <a:p>
            <a:pPr algn="just"/>
            <a:r>
              <a:rPr lang="ru-RU" sz="1600" dirty="0" smtClean="0"/>
              <a:t>3.	Отгрузка по заданию. Созданный в 1С документ Реализация товаров и услуг выгружается на ТСД в документ «Подбор заказа», отсканированные номера упаковок загружаются в этот же документ. На основании реализации создается Уведомление об отгрузке ЛП.</a:t>
            </a:r>
          </a:p>
          <a:p>
            <a:pPr algn="just"/>
            <a:r>
              <a:rPr lang="ru-RU" sz="1600" dirty="0" smtClean="0"/>
              <a:t>4.	Отгрузка без задания. Созданный на ТСД документ «Подбор заказа» загружается в 1С, в документ Реализация товаров и услуг. На основании реализации создается Уведомление об отгрузке ЛП.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44908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703" y="982739"/>
            <a:ext cx="8274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E50071"/>
                </a:solidFill>
              </a:rPr>
              <a:t>Преимущества «</a:t>
            </a:r>
            <a:r>
              <a:rPr lang="en-US" sz="2800" b="1" dirty="0">
                <a:solidFill>
                  <a:srgbClr val="E50071"/>
                </a:solidFill>
              </a:rPr>
              <a:t>Mobile SMARTS: </a:t>
            </a:r>
            <a:r>
              <a:rPr lang="ru-RU" sz="2800" b="1" dirty="0" smtClean="0">
                <a:solidFill>
                  <a:srgbClr val="E50071"/>
                </a:solidFill>
              </a:rPr>
              <a:t>Склад 15 с МДЛП» </a:t>
            </a:r>
            <a:endParaRPr lang="ru-RU" sz="2800" b="1" dirty="0">
              <a:solidFill>
                <a:srgbClr val="E5007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703" y="2166509"/>
            <a:ext cx="81963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Подходит </a:t>
            </a:r>
            <a:r>
              <a:rPr lang="ru-RU" dirty="0"/>
              <a:t>для любого типа </a:t>
            </a:r>
            <a:r>
              <a:rPr lang="ru-RU" dirty="0" smtClean="0"/>
              <a:t>бизнеса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Одинаково </a:t>
            </a:r>
            <a:r>
              <a:rPr lang="ru-RU" dirty="0"/>
              <a:t>работает на любых ТСД с </a:t>
            </a:r>
            <a:r>
              <a:rPr lang="ru-RU" dirty="0" err="1"/>
              <a:t>Windows</a:t>
            </a:r>
            <a:r>
              <a:rPr lang="ru-RU" dirty="0"/>
              <a:t> и </a:t>
            </a:r>
            <a:r>
              <a:rPr lang="ru-RU" dirty="0" err="1" smtClean="0"/>
              <a:t>Android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Решает все основные задачи</a:t>
            </a:r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. Решает </a:t>
            </a:r>
            <a:r>
              <a:rPr lang="ru-RU" dirty="0"/>
              <a:t>задачи поштучного </a:t>
            </a:r>
            <a:r>
              <a:rPr lang="ru-RU" dirty="0" smtClean="0"/>
              <a:t>учета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Любой </a:t>
            </a:r>
            <a:r>
              <a:rPr lang="ru-RU" dirty="0"/>
              <a:t>тип обмена </a:t>
            </a:r>
            <a:r>
              <a:rPr lang="ru-RU" dirty="0" err="1" smtClean="0"/>
              <a:t>Wi-Fi</a:t>
            </a:r>
            <a:r>
              <a:rPr lang="ru-RU" dirty="0" smtClean="0"/>
              <a:t>/кабель/4G</a:t>
            </a:r>
            <a:r>
              <a:rPr lang="ru-RU" dirty="0"/>
              <a:t>, </a:t>
            </a:r>
            <a:r>
              <a:rPr lang="ru-RU" dirty="0" smtClean="0"/>
              <a:t>онлайн/офлайн</a:t>
            </a:r>
          </a:p>
          <a:p>
            <a:endParaRPr lang="ru-RU" dirty="0"/>
          </a:p>
          <a:p>
            <a:r>
              <a:rPr lang="ru-RU" dirty="0"/>
              <a:t>6</a:t>
            </a:r>
            <a:r>
              <a:rPr lang="ru-RU" dirty="0" smtClean="0"/>
              <a:t>. Возможность </a:t>
            </a:r>
            <a:r>
              <a:rPr lang="ru-RU" dirty="0"/>
              <a:t>доработок.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3008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770" y="5720564"/>
            <a:ext cx="1775337" cy="564022"/>
          </a:xfrm>
        </p:spPr>
        <p:txBody>
          <a:bodyPr>
            <a:normAutofit/>
          </a:bodyPr>
          <a:lstStyle/>
          <a:p>
            <a:r>
              <a:rPr lang="ru-RU" sz="1050" dirty="0"/>
              <a:t>П</a:t>
            </a:r>
            <a:r>
              <a:rPr lang="ru-RU" sz="1050" dirty="0" smtClean="0"/>
              <a:t>роконсультировать и оказать поддержку в режиме 24/7</a:t>
            </a:r>
            <a:endParaRPr lang="ru-RU" sz="105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445" y="199928"/>
            <a:ext cx="1218644" cy="1194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1" y="3348939"/>
            <a:ext cx="1549399" cy="116351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0001" y="4511866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Подключить, настроить, обучить</a:t>
            </a:r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83" y="2496133"/>
            <a:ext cx="2212234" cy="138502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814984" y="5882073"/>
            <a:ext cx="2539108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Помочь подготовится к 1 марта, не нарушить закон, не допустить конфискации товара и штрафа</a:t>
            </a:r>
            <a:endParaRPr lang="ru-RU" sz="10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338" y="4654595"/>
            <a:ext cx="1720079" cy="1094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08" y="799989"/>
            <a:ext cx="1325029" cy="13250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t="37473" b="43105"/>
          <a:stretch/>
        </p:blipFill>
        <p:spPr>
          <a:xfrm>
            <a:off x="361052" y="2125018"/>
            <a:ext cx="908694" cy="17698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8968" y="2336232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Грамотно подобрать оборудование и ПО </a:t>
            </a:r>
            <a:endParaRPr lang="ru-RU" sz="105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628974" y="1438797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Установить надежные партнерские взаимоотношения 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855" y="814392"/>
            <a:ext cx="1462875" cy="13780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7827" y="4397634"/>
            <a:ext cx="1417354" cy="14047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774" y="3258088"/>
            <a:ext cx="1931508" cy="1288497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969796" y="737419"/>
            <a:ext cx="435287" cy="18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486977" y="2897726"/>
            <a:ext cx="12919" cy="4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6880486" y="4610465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Полностью автоматизировать и помогать в развитии бизнеса</a:t>
            </a:r>
            <a:endParaRPr lang="ru-RU" sz="105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357669" y="5223643"/>
            <a:ext cx="580805" cy="9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228556" y="5317246"/>
            <a:ext cx="659623" cy="1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547279" y="5075888"/>
            <a:ext cx="421335" cy="28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122396" y="2133799"/>
            <a:ext cx="379174" cy="442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888179" y="3851836"/>
            <a:ext cx="366325" cy="482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3670700" y="3930695"/>
            <a:ext cx="265957" cy="581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867891" y="3489273"/>
            <a:ext cx="561925" cy="144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930693" y="2754931"/>
            <a:ext cx="569841" cy="10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176191" y="2034454"/>
            <a:ext cx="516" cy="453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5261357" y="3174740"/>
            <a:ext cx="568207" cy="125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/>
          <a:stretch/>
        </p:blipFill>
        <p:spPr>
          <a:xfrm>
            <a:off x="7577528" y="737419"/>
            <a:ext cx="1178336" cy="1389075"/>
          </a:xfrm>
          <a:prstGeom prst="rect">
            <a:avLst/>
          </a:prstGeom>
        </p:spPr>
      </p:pic>
      <p:sp>
        <p:nvSpPr>
          <p:cNvPr id="63" name="Заголовок 1"/>
          <p:cNvSpPr txBox="1">
            <a:spLocks/>
          </p:cNvSpPr>
          <p:nvPr/>
        </p:nvSpPr>
        <p:spPr>
          <a:xfrm>
            <a:off x="7267115" y="2107728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Мы гарантируем </a:t>
            </a:r>
            <a:r>
              <a:rPr lang="ru-RU" sz="1050" dirty="0" err="1" smtClean="0"/>
              <a:t>экспертность</a:t>
            </a:r>
            <a:r>
              <a:rPr lang="ru-RU" sz="1050" dirty="0" smtClean="0"/>
              <a:t> и результат </a:t>
            </a:r>
            <a:endParaRPr lang="ru-RU" sz="105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7" y="690455"/>
            <a:ext cx="1415404" cy="1415404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5634936" y="2091775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Почему мы???</a:t>
            </a:r>
            <a:endParaRPr lang="ru-RU" sz="1050" dirty="0"/>
          </a:p>
        </p:txBody>
      </p:sp>
      <p:sp>
        <p:nvSpPr>
          <p:cNvPr id="70" name="Стрелка вправо 69"/>
          <p:cNvSpPr/>
          <p:nvPr/>
        </p:nvSpPr>
        <p:spPr>
          <a:xfrm>
            <a:off x="6910466" y="1217404"/>
            <a:ext cx="667062" cy="341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Google Shape;48;p13"/>
          <p:cNvSpPr txBox="1"/>
          <p:nvPr/>
        </p:nvSpPr>
        <p:spPr>
          <a:xfrm>
            <a:off x="-68579" y="77293"/>
            <a:ext cx="3670700" cy="255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algn="ctr">
              <a:defRPr sz="31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1800" dirty="0" smtClean="0"/>
              <a:t>Как мы можем Вам помочь:</a:t>
            </a:r>
            <a:endParaRPr sz="18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Спасибо за внимание!"/>
          <p:cNvSpPr txBox="1">
            <a:spLocks noGrp="1"/>
          </p:cNvSpPr>
          <p:nvPr>
            <p:ph type="title"/>
          </p:nvPr>
        </p:nvSpPr>
        <p:spPr>
          <a:xfrm>
            <a:off x="1755013" y="2297166"/>
            <a:ext cx="6195600" cy="8095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sz="3797" b="1" dirty="0" err="1">
                <a:solidFill>
                  <a:srgbClr val="E50071"/>
                </a:solidFill>
                <a:latin typeface="+mn-lt"/>
              </a:rPr>
              <a:t>Спасибо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за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внимание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!</a:t>
            </a:r>
          </a:p>
        </p:txBody>
      </p:sp>
      <p:sp>
        <p:nvSpPr>
          <p:cNvPr id="206" name="Татьяна Калачева - руководитель направления маркировки…"/>
          <p:cNvSpPr txBox="1">
            <a:spLocks noGrp="1"/>
          </p:cNvSpPr>
          <p:nvPr>
            <p:ph type="body" sz="quarter" idx="1"/>
          </p:nvPr>
        </p:nvSpPr>
        <p:spPr>
          <a:xfrm>
            <a:off x="241537" y="4800410"/>
            <a:ext cx="4746099" cy="10025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/>
              <a:t>Кочкуров Иван – менеджер отдела автоматизации</a:t>
            </a:r>
            <a:endParaRPr dirty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/>
              <a:t>Почта:</a:t>
            </a:r>
            <a:r>
              <a:rPr dirty="0" smtClean="0"/>
              <a:t> </a:t>
            </a:r>
            <a:r>
              <a:rPr lang="en-US" dirty="0" smtClean="0">
                <a:hlinkClick r:id="rId2"/>
              </a:rPr>
              <a:t>IVKochkurov@1cbit.ru</a:t>
            </a:r>
            <a:endParaRPr lang="en-US" dirty="0" smtClean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>
                <a:solidFill>
                  <a:srgbClr val="212121"/>
                </a:solidFill>
              </a:rPr>
              <a:t>Тел.: +7 495 748 07 77 доб. 1278</a:t>
            </a:r>
            <a:endParaRPr dirty="0">
              <a:solidFill>
                <a:srgbClr val="212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9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8"/>
          <p:cNvSpPr txBox="1"/>
          <p:nvPr/>
        </p:nvSpPr>
        <p:spPr>
          <a:xfrm>
            <a:off x="1556095" y="-438024"/>
            <a:ext cx="5339176" cy="41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5" tIns="32145" rIns="32145" bIns="32145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2250" dirty="0"/>
              <a:t>Задачи Клиента</a:t>
            </a:r>
            <a:endParaRPr sz="2250" dirty="0"/>
          </a:p>
        </p:txBody>
      </p:sp>
      <p:sp>
        <p:nvSpPr>
          <p:cNvPr id="5" name="TextBox 4"/>
          <p:cNvSpPr txBox="1"/>
          <p:nvPr/>
        </p:nvSpPr>
        <p:spPr>
          <a:xfrm>
            <a:off x="599362" y="1649469"/>
            <a:ext cx="7555423" cy="4154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687" dirty="0">
                <a:solidFill>
                  <a:srgbClr val="E50071"/>
                </a:solidFill>
              </a:rPr>
              <a:t>Содержание</a:t>
            </a:r>
            <a:r>
              <a:rPr lang="ru-RU" sz="1687" dirty="0" smtClean="0">
                <a:solidFill>
                  <a:srgbClr val="E50071"/>
                </a:solidFill>
              </a:rPr>
              <a:t>:</a:t>
            </a:r>
          </a:p>
          <a:p>
            <a:pPr defTabSz="642916"/>
            <a:endParaRPr lang="ru-RU" sz="1687" dirty="0">
              <a:solidFill>
                <a:srgbClr val="E50071"/>
              </a:solidFill>
            </a:endParaRPr>
          </a:p>
          <a:p>
            <a:pPr defTabSz="642916"/>
            <a:r>
              <a:rPr lang="ru-RU" sz="1687" dirty="0" smtClean="0"/>
              <a:t>1. Немного о нас - компания Первый Бит </a:t>
            </a:r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2. Программный продукт </a:t>
            </a:r>
            <a:r>
              <a:rPr lang="en-US" sz="1687" dirty="0"/>
              <a:t>Mobile SMARTS: </a:t>
            </a:r>
            <a:r>
              <a:rPr lang="ru-RU" sz="1687" dirty="0" smtClean="0"/>
              <a:t>Склад 15 с МДЛП</a:t>
            </a:r>
            <a:endParaRPr lang="ru-RU" sz="1687" dirty="0" smtClean="0"/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3. Автоматизируемые </a:t>
            </a:r>
            <a:r>
              <a:rPr lang="ru-RU" sz="1687" dirty="0"/>
              <a:t>операции </a:t>
            </a:r>
            <a:endParaRPr lang="ru-RU" sz="1687" dirty="0" smtClean="0"/>
          </a:p>
          <a:p>
            <a:pPr defTabSz="642916"/>
            <a:endParaRPr lang="ru-RU" sz="1687" dirty="0"/>
          </a:p>
          <a:p>
            <a:pPr defTabSz="642916"/>
            <a:r>
              <a:rPr lang="ru-RU" sz="1687" dirty="0" smtClean="0"/>
              <a:t>4. </a:t>
            </a:r>
            <a:r>
              <a:rPr lang="ru-RU" sz="1687" dirty="0" smtClean="0"/>
              <a:t>Возможности и интеграции с учетными системами</a:t>
            </a:r>
            <a:endParaRPr lang="ru-RU" sz="1687" dirty="0" smtClean="0"/>
          </a:p>
          <a:p>
            <a:pPr defTabSz="642916"/>
            <a:endParaRPr lang="ru-RU" sz="1687" dirty="0"/>
          </a:p>
          <a:p>
            <a:pPr defTabSz="642916"/>
            <a:r>
              <a:rPr lang="ru-RU" sz="1687" dirty="0" smtClean="0"/>
              <a:t>5. </a:t>
            </a:r>
            <a:r>
              <a:rPr lang="ru-RU" sz="1687" dirty="0" smtClean="0"/>
              <a:t>Лицензирование</a:t>
            </a:r>
          </a:p>
          <a:p>
            <a:pPr defTabSz="642916"/>
            <a:endParaRPr lang="ru-RU" sz="1687" dirty="0"/>
          </a:p>
          <a:p>
            <a:pPr defTabSz="642916"/>
            <a:r>
              <a:rPr lang="ru-RU" sz="1687" dirty="0" smtClean="0"/>
              <a:t>6. Пример внедрения</a:t>
            </a:r>
            <a:endParaRPr lang="ru-RU" sz="1687" dirty="0" smtClean="0"/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/>
              <a:t>7</a:t>
            </a:r>
            <a:r>
              <a:rPr lang="ru-RU" sz="1687" dirty="0" smtClean="0"/>
              <a:t>. </a:t>
            </a:r>
            <a:r>
              <a:rPr lang="ru-RU" sz="1687" dirty="0" smtClean="0"/>
              <a:t>Вывод</a:t>
            </a:r>
            <a:endParaRPr lang="ru-RU" sz="1687" dirty="0"/>
          </a:p>
          <a:p>
            <a:pPr marL="241082" indent="-241082" defTabSz="642916">
              <a:buAutoNum type="arabicPeriod"/>
            </a:pPr>
            <a:endParaRPr lang="ru-RU" sz="126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 txBox="1">
            <a:spLocks noGrp="1"/>
          </p:cNvSpPr>
          <p:nvPr>
            <p:ph type="title"/>
          </p:nvPr>
        </p:nvSpPr>
        <p:spPr>
          <a:xfrm>
            <a:off x="952557" y="607519"/>
            <a:ext cx="6986815" cy="303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584229">
              <a:defRPr sz="22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sz="1969" dirty="0" err="1"/>
              <a:t>Международный</a:t>
            </a:r>
            <a:r>
              <a:rPr sz="1969" dirty="0"/>
              <a:t> </a:t>
            </a:r>
            <a:r>
              <a:rPr sz="1969" dirty="0" err="1"/>
              <a:t>интегратор</a:t>
            </a:r>
            <a:r>
              <a:rPr sz="1969" dirty="0"/>
              <a:t> </a:t>
            </a:r>
            <a:r>
              <a:rPr sz="1969" dirty="0" err="1"/>
              <a:t>эффективных</a:t>
            </a:r>
            <a:r>
              <a:rPr sz="1969" dirty="0"/>
              <a:t> </a:t>
            </a:r>
            <a:r>
              <a:rPr sz="1969" dirty="0" smtClean="0"/>
              <a:t>ИТ-</a:t>
            </a:r>
            <a:r>
              <a:rPr lang="ru-RU" sz="1969" dirty="0" smtClean="0"/>
              <a:t> </a:t>
            </a:r>
            <a:r>
              <a:rPr sz="1969" dirty="0" err="1" smtClean="0"/>
              <a:t>решений</a:t>
            </a:r>
            <a:endParaRPr sz="1969" dirty="0"/>
          </a:p>
        </p:txBody>
      </p:sp>
      <p:sp>
        <p:nvSpPr>
          <p:cNvPr id="122" name="TextBox 16"/>
          <p:cNvSpPr txBox="1"/>
          <p:nvPr/>
        </p:nvSpPr>
        <p:spPr>
          <a:xfrm>
            <a:off x="530277" y="3694803"/>
            <a:ext cx="64984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endParaRPr sz="443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58" y="911303"/>
            <a:ext cx="2707334" cy="1898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75" y="2809953"/>
            <a:ext cx="1393825" cy="204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762" y="975361"/>
            <a:ext cx="3153305" cy="88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436" y="1953137"/>
            <a:ext cx="3053631" cy="1918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918" y="2099811"/>
            <a:ext cx="624086" cy="455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436" y="1896082"/>
            <a:ext cx="279081" cy="203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4062" y="1981874"/>
            <a:ext cx="255884" cy="1867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864" y="2144620"/>
            <a:ext cx="279082" cy="2037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862" y="2597617"/>
            <a:ext cx="330200" cy="2410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575" y="2989654"/>
            <a:ext cx="1802871" cy="48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575" y="3470806"/>
            <a:ext cx="1979429" cy="14682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5371" y="3794825"/>
            <a:ext cx="1617605" cy="11153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0285" y="3871367"/>
            <a:ext cx="1609782" cy="16299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904" y="4983333"/>
            <a:ext cx="2837488" cy="1138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1260" y="5497523"/>
            <a:ext cx="1242483" cy="6212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2404" y="5541884"/>
            <a:ext cx="1617663" cy="5901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5452" y="922313"/>
            <a:ext cx="1299210" cy="808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536" y="1765652"/>
            <a:ext cx="1311160" cy="5452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9497" y="2355720"/>
            <a:ext cx="1494040" cy="4141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21536" y="2803687"/>
            <a:ext cx="1425200" cy="5909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46109" y="3428402"/>
            <a:ext cx="1412116" cy="5719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47470" y="4044623"/>
            <a:ext cx="1436067" cy="5814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1536" y="4656722"/>
            <a:ext cx="1388703" cy="583255"/>
          </a:xfrm>
          <a:prstGeom prst="rect">
            <a:avLst/>
          </a:prstGeom>
        </p:spPr>
      </p:pic>
      <p:sp>
        <p:nvSpPr>
          <p:cNvPr id="46" name="TextBox 25"/>
          <p:cNvSpPr txBox="1"/>
          <p:nvPr/>
        </p:nvSpPr>
        <p:spPr>
          <a:xfrm>
            <a:off x="7046109" y="5808144"/>
            <a:ext cx="771845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техническая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поддержка</a:t>
            </a:r>
            <a:endParaRPr sz="914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962492" y="5262407"/>
            <a:ext cx="1181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50071"/>
                </a:solidFill>
                <a:sym typeface="Arial"/>
              </a:rPr>
              <a:t>24/7</a:t>
            </a:r>
          </a:p>
        </p:txBody>
      </p:sp>
    </p:spTree>
    <p:extLst>
      <p:ext uri="{BB962C8B-B14F-4D97-AF65-F5344CB8AC3E}">
        <p14:creationId xmlns:p14="http://schemas.microsoft.com/office/powerpoint/2010/main" val="419807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>
            <a:spLocks noGrp="1"/>
          </p:cNvSpPr>
          <p:nvPr>
            <p:ph type="title"/>
          </p:nvPr>
        </p:nvSpPr>
        <p:spPr>
          <a:xfrm>
            <a:off x="1388224" y="1136469"/>
            <a:ext cx="6633557" cy="659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/>
            <a:r>
              <a:rPr lang="en-US" sz="2800" dirty="0"/>
              <a:t>Mobile SMARTS: </a:t>
            </a:r>
            <a:r>
              <a:rPr lang="ru-RU" sz="2800" dirty="0"/>
              <a:t>Склад 15 с МДЛП</a:t>
            </a:r>
            <a:endParaRPr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347" y="1906123"/>
            <a:ext cx="8271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Продукт </a:t>
            </a:r>
            <a:r>
              <a:rPr lang="ru-RU" dirty="0" smtClean="0"/>
              <a:t>«Склад 15 с МДЛП» </a:t>
            </a:r>
            <a:r>
              <a:rPr lang="ru-RU" dirty="0"/>
              <a:t>- </a:t>
            </a:r>
            <a:r>
              <a:rPr lang="ru-RU" dirty="0" smtClean="0"/>
              <a:t>п</a:t>
            </a:r>
            <a:r>
              <a:rPr lang="ru-RU" dirty="0" smtClean="0"/>
              <a:t>рограммное </a:t>
            </a:r>
            <a:r>
              <a:rPr lang="ru-RU" dirty="0"/>
              <a:t>обеспечение для автоматизации складских операций со встроенными функциями работы с маркированными лекарственными препаратами.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347" y="3198257"/>
            <a:ext cx="49989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Основная цель продукта -  </a:t>
            </a:r>
            <a:r>
              <a:rPr lang="ru-RU" dirty="0" smtClean="0"/>
              <a:t>п</a:t>
            </a:r>
            <a:r>
              <a:rPr lang="ru-RU" dirty="0" smtClean="0"/>
              <a:t>редназначено </a:t>
            </a:r>
            <a:r>
              <a:rPr lang="ru-RU" dirty="0"/>
              <a:t>для автоматизации всех </a:t>
            </a:r>
            <a:r>
              <a:rPr lang="ru-RU" dirty="0" err="1"/>
              <a:t>товароучетных</a:t>
            </a:r>
            <a:r>
              <a:rPr lang="ru-RU" dirty="0"/>
              <a:t> операций на складах, обычных и адресного хранения. Позволяет регистрировать приемку, отгрузку лекарственных препаратов, выполнять агрегирование в транспортные упаковки для дальнейшей передачи в учетную систему и отправки данных в ИС МДЛП.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pic>
        <p:nvPicPr>
          <p:cNvPr id="1026" name="Picture 2" descr="https://www.cleverence.ru/upload/iblock/bcc/bcc6f4b56749b137ce2552033ee4bc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49" y="2926080"/>
            <a:ext cx="3381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9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81577" y="759671"/>
            <a:ext cx="445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  <a:endParaRPr lang="ru-RU" sz="28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5" y="281249"/>
            <a:ext cx="1925376" cy="325580"/>
          </a:xfrm>
          <a:prstGeom prst="rect">
            <a:avLst/>
          </a:prstGeom>
        </p:spPr>
      </p:pic>
      <p:pic>
        <p:nvPicPr>
          <p:cNvPr id="1028" name="Picture 4" descr="https://www.cleverence.ru/upload/iblock/841/841ad4655146ec42c32733837cd54a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46" y="2518605"/>
            <a:ext cx="1822854" cy="24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" y="1778051"/>
            <a:ext cx="2714106" cy="1809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9916" y="1407360"/>
            <a:ext cx="2088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</a:rPr>
              <a:t>Розничная аптека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9916" y="3604258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</a:rPr>
              <a:t>Медицинский центр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83351" y="1408666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</a:rPr>
              <a:t>Оптовый склад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0753" y="3604258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</a:rPr>
              <a:t>Производство</a:t>
            </a:r>
            <a:endParaRPr lang="ru-RU" sz="1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7" y="3990393"/>
            <a:ext cx="2714106" cy="18075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02" y="1778051"/>
            <a:ext cx="2909807" cy="18262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02" y="3990393"/>
            <a:ext cx="2909807" cy="18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347" y="725776"/>
            <a:ext cx="4633306" cy="49045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rPr>
              <a:t>Какие проблемы решает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165" y="3755385"/>
            <a:ext cx="6503670" cy="20749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5" y="281249"/>
            <a:ext cx="1925376" cy="325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078" y="1216228"/>
            <a:ext cx="826672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/>
              <a:t>Постоянный бардак с товаром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1600" dirty="0"/>
              <a:t>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b="1" dirty="0"/>
              <a:t>Недопоставки и пере-поставки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1600" dirty="0"/>
              <a:t>Нерадивые </a:t>
            </a:r>
            <a:r>
              <a:rPr lang="ru-RU" sz="1600" dirty="0" smtClean="0"/>
              <a:t>работники формируют заказ как хотят</a:t>
            </a:r>
            <a:r>
              <a:rPr lang="ru-RU" sz="1600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b="1" dirty="0" smtClean="0"/>
              <a:t>Увеличение скорости отгрузки и приемки маркируемого товара</a:t>
            </a:r>
            <a:endParaRPr lang="ru-RU" b="1" dirty="0"/>
          </a:p>
          <a:p>
            <a:pPr marL="534988" indent="0">
              <a:lnSpc>
                <a:spcPct val="150000"/>
              </a:lnSpc>
              <a:buNone/>
            </a:pPr>
            <a:r>
              <a:rPr lang="ru-RU" sz="1600" dirty="0" smtClean="0"/>
              <a:t>Не нужно считать товар вручную и записывать информацию на бумаге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26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765" y="3244334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2422" y="602428"/>
            <a:ext cx="699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  <a:sym typeface="Arial"/>
              </a:rPr>
              <a:t>Автоматизируемые</a:t>
            </a:r>
            <a:r>
              <a:rPr lang="ru-RU" sz="2800" dirty="0" smtClean="0">
                <a:solidFill>
                  <a:srgbClr val="FF0000"/>
                </a:solidFill>
                <a:latin typeface="Gilroy ExtraBold" panose="00000900000000000000" pitchFamily="50" charset="-52"/>
                <a:ea typeface="Roboto" pitchFamily="2" charset="0"/>
              </a:rPr>
              <a:t> </a:t>
            </a:r>
            <a:r>
              <a:rPr lang="ru-RU" sz="2800" b="1" dirty="0">
                <a:solidFill>
                  <a:srgbClr val="E50071"/>
                </a:solidFill>
              </a:rPr>
              <a:t>операции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2633" y="1087514"/>
            <a:ext cx="8515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Приход на склад</a:t>
            </a:r>
          </a:p>
          <a:p>
            <a:pPr marL="342900" indent="-342900" algn="just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/>
              <a:t>Обратный акцепт - без задания, т.е. сканирование факта поступившей маркированной </a:t>
            </a:r>
            <a:r>
              <a:rPr lang="ru-RU" sz="1400" dirty="0" smtClean="0"/>
              <a:t>продукции, сканирование </a:t>
            </a:r>
            <a:r>
              <a:rPr lang="ru-RU" sz="1400" dirty="0"/>
              <a:t>кодов маркировки (</a:t>
            </a:r>
            <a:r>
              <a:rPr lang="ru-RU" sz="1400" dirty="0" err="1"/>
              <a:t>DataMatrix</a:t>
            </a:r>
            <a:r>
              <a:rPr lang="ru-RU" sz="1400" dirty="0"/>
              <a:t>) </a:t>
            </a:r>
            <a:r>
              <a:rPr lang="ru-RU" sz="1400" dirty="0" smtClean="0"/>
              <a:t>лекарств, сканирование </a:t>
            </a:r>
            <a:r>
              <a:rPr lang="ru-RU" sz="1400" dirty="0" err="1"/>
              <a:t>штрихкодов</a:t>
            </a:r>
            <a:r>
              <a:rPr lang="ru-RU" sz="1400" dirty="0"/>
              <a:t> (SSCC) коробок и кодов маркировки содержащихся в них </a:t>
            </a:r>
            <a:r>
              <a:rPr lang="ru-RU" sz="1400" dirty="0" smtClean="0"/>
              <a:t>лекарств, ввод </a:t>
            </a:r>
            <a:r>
              <a:rPr lang="ru-RU" sz="1400" dirty="0"/>
              <a:t>цен и производственных </a:t>
            </a:r>
            <a:r>
              <a:rPr lang="ru-RU" sz="1400" dirty="0" smtClean="0"/>
              <a:t>серий, опционально </a:t>
            </a:r>
            <a:r>
              <a:rPr lang="ru-RU" sz="1400" dirty="0"/>
              <a:t>— Подписание документа при помощи УКЭП, который втыкается прямо в смартфон или ТСД, с последующей автоматической  отправка прямо в МДЛП</a:t>
            </a:r>
            <a:endParaRPr lang="ru-RU" sz="1400" dirty="0" smtClean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Подбор заказа</a:t>
            </a:r>
          </a:p>
          <a:p>
            <a:pPr marL="342900" indent="-342900" algn="just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Инвентаризация </a:t>
            </a:r>
            <a:r>
              <a:rPr lang="ru-RU" sz="1400" dirty="0"/>
              <a:t>на складе </a:t>
            </a:r>
            <a:r>
              <a:rPr lang="ru-RU" sz="1400" dirty="0" smtClean="0"/>
              <a:t>- инвентаризация </a:t>
            </a:r>
            <a:r>
              <a:rPr lang="ru-RU" sz="1400" dirty="0"/>
              <a:t>маркированных лекарств, без задания, т.е. сканирование факта наличия продукции по конкретным </a:t>
            </a:r>
            <a:r>
              <a:rPr lang="ru-RU" sz="1400" dirty="0" err="1"/>
              <a:t>DataMatrix</a:t>
            </a:r>
            <a:r>
              <a:rPr lang="ru-RU" sz="1400" dirty="0"/>
              <a:t> и SSCC </a:t>
            </a:r>
            <a:endParaRPr lang="ru-RU" sz="1400" dirty="0" smtClean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Перемещение по ячейкам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Перемещение по складам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Остатки в ячейках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Упаковочный лист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Сбор </a:t>
            </a:r>
            <a:r>
              <a:rPr lang="ru-RU" sz="1400" dirty="0" err="1" smtClean="0"/>
              <a:t>штрихкодов</a:t>
            </a:r>
            <a:endParaRPr lang="ru-RU" sz="1400" dirty="0" smtClean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SzPct val="100000"/>
              <a:buAutoNum type="arabicPeriod"/>
            </a:pPr>
            <a:r>
              <a:rPr lang="ru-RU" sz="1400" dirty="0" smtClean="0"/>
              <a:t>Информация о товаре по </a:t>
            </a:r>
            <a:r>
              <a:rPr lang="ru-RU" sz="1400" dirty="0" err="1" smtClean="0"/>
              <a:t>штрихкоду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3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503" y="703038"/>
            <a:ext cx="8139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E50071"/>
                </a:solidFill>
              </a:rPr>
              <a:t>Возможности </a:t>
            </a:r>
            <a:r>
              <a:rPr lang="en-US" sz="2800" b="1" dirty="0">
                <a:solidFill>
                  <a:srgbClr val="E50071"/>
                </a:solidFill>
              </a:rPr>
              <a:t>«Mobile SMARTS: </a:t>
            </a:r>
            <a:r>
              <a:rPr lang="ru-RU" sz="2800" b="1" dirty="0" smtClean="0">
                <a:solidFill>
                  <a:srgbClr val="E50071"/>
                </a:solidFill>
              </a:rPr>
              <a:t>Склад 15 с МДЛП» </a:t>
            </a:r>
            <a:endParaRPr lang="ru-RU" sz="2800" b="1" dirty="0">
              <a:solidFill>
                <a:srgbClr val="E5007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1766" y="1763674"/>
            <a:ext cx="7466215" cy="90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Реализованы «сквозные» алгоритмы обмена между </a:t>
            </a:r>
            <a:r>
              <a:rPr lang="ru-RU" sz="1600" dirty="0" err="1"/>
              <a:t>бэк</a:t>
            </a:r>
            <a:r>
              <a:rPr lang="ru-RU" sz="1600" dirty="0"/>
              <a:t>-офисом и мобильным ПО.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Благодаря этому выстраивается нужный бизнес-процесс.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488858" y="4111269"/>
            <a:ext cx="8139753" cy="1225502"/>
          </a:xfrm>
          <a:custGeom>
            <a:avLst/>
            <a:gdLst>
              <a:gd name="connsiteX0" fmla="*/ 5256511 w 11436205"/>
              <a:gd name="connsiteY0" fmla="*/ 0 h 2887765"/>
              <a:gd name="connsiteX1" fmla="*/ 27286 w 11436205"/>
              <a:gd name="connsiteY1" fmla="*/ 1400175 h 2887765"/>
              <a:gd name="connsiteX2" fmla="*/ 3513436 w 11436205"/>
              <a:gd name="connsiteY2" fmla="*/ 2828925 h 2887765"/>
              <a:gd name="connsiteX3" fmla="*/ 10161886 w 11436205"/>
              <a:gd name="connsiteY3" fmla="*/ 2457450 h 2887765"/>
              <a:gd name="connsiteX4" fmla="*/ 11047711 w 11436205"/>
              <a:gd name="connsiteY4" fmla="*/ 1028700 h 2887765"/>
              <a:gd name="connsiteX5" fmla="*/ 5589886 w 11436205"/>
              <a:gd name="connsiteY5" fmla="*/ 219075 h 2887765"/>
              <a:gd name="connsiteX6" fmla="*/ 1017886 w 11436205"/>
              <a:gd name="connsiteY6" fmla="*/ 1219200 h 2887765"/>
              <a:gd name="connsiteX7" fmla="*/ 1979911 w 11436205"/>
              <a:gd name="connsiteY7" fmla="*/ 2152650 h 28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6205" h="2887765">
                <a:moveTo>
                  <a:pt x="5256511" y="0"/>
                </a:moveTo>
                <a:cubicBezTo>
                  <a:pt x="2787154" y="464344"/>
                  <a:pt x="317798" y="928688"/>
                  <a:pt x="27286" y="1400175"/>
                </a:cubicBezTo>
                <a:cubicBezTo>
                  <a:pt x="-263226" y="1871662"/>
                  <a:pt x="1824336" y="2652713"/>
                  <a:pt x="3513436" y="2828925"/>
                </a:cubicBezTo>
                <a:cubicBezTo>
                  <a:pt x="5202536" y="3005137"/>
                  <a:pt x="8906174" y="2757487"/>
                  <a:pt x="10161886" y="2457450"/>
                </a:cubicBezTo>
                <a:cubicBezTo>
                  <a:pt x="11417598" y="2157413"/>
                  <a:pt x="11809711" y="1401762"/>
                  <a:pt x="11047711" y="1028700"/>
                </a:cubicBezTo>
                <a:cubicBezTo>
                  <a:pt x="10285711" y="655638"/>
                  <a:pt x="7261523" y="187325"/>
                  <a:pt x="5589886" y="219075"/>
                </a:cubicBezTo>
                <a:cubicBezTo>
                  <a:pt x="3918249" y="250825"/>
                  <a:pt x="1619548" y="896938"/>
                  <a:pt x="1017886" y="1219200"/>
                </a:cubicBezTo>
                <a:cubicBezTo>
                  <a:pt x="416224" y="1541462"/>
                  <a:pt x="1198067" y="1847056"/>
                  <a:pt x="1979911" y="215265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9460" y="4583962"/>
            <a:ext cx="2070907" cy="5116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Исходный документ из </a:t>
            </a:r>
            <a:r>
              <a:rPr lang="ru-RU" sz="1400" dirty="0" err="1">
                <a:solidFill>
                  <a:schemeClr val="tx1"/>
                </a:solidFill>
              </a:rPr>
              <a:t>бэк</a:t>
            </a:r>
            <a:r>
              <a:rPr lang="ru-RU" sz="1400" dirty="0">
                <a:solidFill>
                  <a:schemeClr val="tx1"/>
                </a:solidFill>
              </a:rPr>
              <a:t>-офиса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80969" y="4510506"/>
            <a:ext cx="2227811" cy="65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Документ </a:t>
            </a:r>
            <a:r>
              <a:rPr lang="ru-RU" sz="1400" dirty="0" smtClean="0">
                <a:solidFill>
                  <a:schemeClr val="tx1"/>
                </a:solidFill>
              </a:rPr>
              <a:t>«Склад 15 с МДЛП»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9" name="Скругленная соединительная линия 18"/>
          <p:cNvCxnSpPr>
            <a:stCxn id="17" idx="3"/>
            <a:endCxn id="18" idx="1"/>
          </p:cNvCxnSpPr>
          <p:nvPr/>
        </p:nvCxnSpPr>
        <p:spPr>
          <a:xfrm>
            <a:off x="3120367" y="4839803"/>
            <a:ext cx="560602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36565" y="4591402"/>
            <a:ext cx="1860575" cy="4821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Результирующий документ </a:t>
            </a:r>
            <a:r>
              <a:rPr lang="ru-RU" sz="1400" dirty="0" err="1">
                <a:solidFill>
                  <a:schemeClr val="tx1"/>
                </a:solidFill>
              </a:rPr>
              <a:t>бэк</a:t>
            </a:r>
            <a:r>
              <a:rPr lang="ru-RU" sz="1400" dirty="0">
                <a:solidFill>
                  <a:schemeClr val="tx1"/>
                </a:solidFill>
              </a:rPr>
              <a:t>-офиса</a:t>
            </a:r>
          </a:p>
        </p:txBody>
      </p:sp>
      <p:cxnSp>
        <p:nvCxnSpPr>
          <p:cNvPr id="21" name="Скругленная соединительная линия 20"/>
          <p:cNvCxnSpPr>
            <a:stCxn id="18" idx="3"/>
            <a:endCxn id="20" idx="1"/>
          </p:cNvCxnSpPr>
          <p:nvPr/>
        </p:nvCxnSpPr>
        <p:spPr>
          <a:xfrm flipV="1">
            <a:off x="5908780" y="4832500"/>
            <a:ext cx="527785" cy="7303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633552">
            <a:off x="6014558" y="2801000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Mistral" panose="03090702030407020403" pitchFamily="66" charset="0"/>
              </a:rPr>
              <a:t>Бизнес-процесс</a:t>
            </a:r>
          </a:p>
        </p:txBody>
      </p:sp>
      <p:cxnSp>
        <p:nvCxnSpPr>
          <p:cNvPr id="38" name="Скругленная соединительная линия 37"/>
          <p:cNvCxnSpPr/>
          <p:nvPr/>
        </p:nvCxnSpPr>
        <p:spPr>
          <a:xfrm rot="10800000" flipV="1">
            <a:off x="5682019" y="3570497"/>
            <a:ext cx="453522" cy="632254"/>
          </a:xfrm>
          <a:prstGeom prst="curvedConnector2">
            <a:avLst/>
          </a:prstGeom>
          <a:noFill/>
          <a:ln w="28575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227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8078" y="923744"/>
            <a:ext cx="620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45523" y="3802577"/>
            <a:ext cx="8169158" cy="49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Полный</a:t>
            </a:r>
            <a:r>
              <a:rPr lang="ru-RU" sz="1400" dirty="0" smtClean="0"/>
              <a:t> </a:t>
            </a:r>
            <a:r>
              <a:rPr lang="ru-RU" sz="1400" dirty="0"/>
              <a:t>перечень поддерживаемых конфигураций можно посмотреть на странице продукта </a:t>
            </a:r>
            <a:r>
              <a:rPr lang="en-US" sz="1400" dirty="0">
                <a:hlinkClick r:id="rId3"/>
              </a:rPr>
              <a:t>https://www.cleverence.ru/software/FOR-A-WAREHOUSE/WH15MDLP/?</a:t>
            </a:r>
            <a:r>
              <a:rPr lang="en-US" sz="1400" dirty="0" smtClean="0">
                <a:hlinkClick r:id="rId3"/>
              </a:rPr>
              <a:t>sw</a:t>
            </a:r>
            <a:endParaRPr lang="ru-RU" sz="1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72" y="1293076"/>
            <a:ext cx="8269259" cy="2509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523" y="4946073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Коллективная работа</a:t>
            </a:r>
            <a:endParaRPr lang="ru-RU" dirty="0"/>
          </a:p>
        </p:txBody>
      </p:sp>
      <p:pic>
        <p:nvPicPr>
          <p:cNvPr id="8" name="Picture 2" descr="https://lh3.googleusercontent.com/65p2dn9gvHdxzqXX2vqzX7xNqcI1hYescVgkSv1XlqJ2RV2bbDZjTB5AlzsV9FwhJcsGFs-w6W7CMWFkbM0ccwMG-0oCSJMWga7OczMIJjnJJ4rWcfcC1CAQAMSCUcf_4wzV3k0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24" y="4309565"/>
            <a:ext cx="3032639" cy="17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ой шрифт">
      <a:majorFont>
        <a:latin typeface="Suisse Int'l Bold"/>
        <a:ea typeface=""/>
        <a:cs typeface=""/>
      </a:majorFont>
      <a:minorFont>
        <a:latin typeface="Suisse Int'l Thi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10926</TotalTime>
  <Words>588</Words>
  <Application>Microsoft Office PowerPoint</Application>
  <PresentationFormat>Экран (4:3)</PresentationFormat>
  <Paragraphs>115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DengXian</vt:lpstr>
      <vt:lpstr>Gilroy ExtraBold</vt:lpstr>
      <vt:lpstr>Mistral</vt:lpstr>
      <vt:lpstr>Roboto</vt:lpstr>
      <vt:lpstr>Suisse Int'l Bold</vt:lpstr>
      <vt:lpstr>Suisse Int'l Thin</vt:lpstr>
      <vt:lpstr>Тема Office</vt:lpstr>
      <vt:lpstr>Mobile SMARTS: Склад 15 с МДЛП Отраслевой программный продукт для автоматизации складских операций со встроенными функциями работы с маркированными лекарственными препаратами при помощи ТСД </vt:lpstr>
      <vt:lpstr>Презентация PowerPoint</vt:lpstr>
      <vt:lpstr>Международный интегратор эффективных ИТ- решений</vt:lpstr>
      <vt:lpstr>Mobile SMARTS: Склад 15 с МДЛП</vt:lpstr>
      <vt:lpstr>Презентация PowerPoint</vt:lpstr>
      <vt:lpstr>Какие проблемы решает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Проконсультировать и оказать поддержку в режиме 24/7</vt:lpstr>
      <vt:lpstr>Спасибо за внимание!</vt:lpstr>
    </vt:vector>
  </TitlesOfParts>
  <Company>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Сас</dc:creator>
  <cp:lastModifiedBy>Иван Кочкуров</cp:lastModifiedBy>
  <cp:revision>147</cp:revision>
  <dcterms:created xsi:type="dcterms:W3CDTF">2018-12-10T06:29:31Z</dcterms:created>
  <dcterms:modified xsi:type="dcterms:W3CDTF">2020-08-17T14:01:48Z</dcterms:modified>
</cp:coreProperties>
</file>